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86" r:id="rId2"/>
  </p:sldMasterIdLst>
  <p:notesMasterIdLst>
    <p:notesMasterId r:id="rId23"/>
  </p:notesMasterIdLst>
  <p:sldIdLst>
    <p:sldId id="521" r:id="rId3"/>
    <p:sldId id="1740" r:id="rId4"/>
    <p:sldId id="1804" r:id="rId5"/>
    <p:sldId id="1782" r:id="rId6"/>
    <p:sldId id="1816" r:id="rId7"/>
    <p:sldId id="1766" r:id="rId8"/>
    <p:sldId id="1767" r:id="rId9"/>
    <p:sldId id="1815" r:id="rId10"/>
    <p:sldId id="1783" r:id="rId11"/>
    <p:sldId id="1784" r:id="rId12"/>
    <p:sldId id="1809" r:id="rId13"/>
    <p:sldId id="1810" r:id="rId14"/>
    <p:sldId id="1811" r:id="rId15"/>
    <p:sldId id="1812" r:id="rId16"/>
    <p:sldId id="1786" r:id="rId17"/>
    <p:sldId id="1817" r:id="rId18"/>
    <p:sldId id="1813" r:id="rId19"/>
    <p:sldId id="1787" r:id="rId20"/>
    <p:sldId id="1814" r:id="rId21"/>
    <p:sldId id="1818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800000"/>
    <a:srgbClr val="000000"/>
    <a:srgbClr val="540010"/>
    <a:srgbClr val="C34141"/>
    <a:srgbClr val="D16D6D"/>
    <a:srgbClr val="820019"/>
    <a:srgbClr val="A50021"/>
    <a:srgbClr val="D014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86" autoAdjust="0"/>
    <p:restoredTop sz="95268" autoAdjust="0"/>
  </p:normalViewPr>
  <p:slideViewPr>
    <p:cSldViewPr>
      <p:cViewPr>
        <p:scale>
          <a:sx n="100" d="100"/>
          <a:sy n="10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Φύλλο1!$A$2:$A$7</c:f>
              <c:strCache>
                <c:ptCount val="6"/>
                <c:pt idx="0">
                  <c:v>45 και άνω</c:v>
                </c:pt>
                <c:pt idx="1">
                  <c:v>18-44 ετών</c:v>
                </c:pt>
                <c:pt idx="2">
                  <c:v>ΗΛΙΚΙΑ</c:v>
                </c:pt>
                <c:pt idx="3">
                  <c:v>Γυναίκες</c:v>
                </c:pt>
                <c:pt idx="4">
                  <c:v>Άνδρες</c:v>
                </c:pt>
                <c:pt idx="5">
                  <c:v>ΦΥΛΟ</c:v>
                </c:pt>
              </c:strCache>
            </c:strRef>
          </c:cat>
          <c:val>
            <c:numRef>
              <c:f>Φύλλο1!$B$2:$B$7</c:f>
              <c:numCache>
                <c:formatCode>0.0</c:formatCode>
                <c:ptCount val="6"/>
                <c:pt idx="0">
                  <c:v>65.732087227414254</c:v>
                </c:pt>
                <c:pt idx="1">
                  <c:v>67.06586826347305</c:v>
                </c:pt>
                <c:pt idx="3">
                  <c:v>58.571428571428548</c:v>
                </c:pt>
                <c:pt idx="4">
                  <c:v>73.75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Λίγο &amp; καθόλου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Φύλλο1!$A$2:$A$7</c:f>
              <c:strCache>
                <c:ptCount val="6"/>
                <c:pt idx="0">
                  <c:v>45 και άνω</c:v>
                </c:pt>
                <c:pt idx="1">
                  <c:v>18-44 ετών</c:v>
                </c:pt>
                <c:pt idx="2">
                  <c:v>ΗΛΙΚΙΑ</c:v>
                </c:pt>
                <c:pt idx="3">
                  <c:v>Γυναίκες</c:v>
                </c:pt>
                <c:pt idx="4">
                  <c:v>Άνδρες</c:v>
                </c:pt>
                <c:pt idx="5">
                  <c:v>ΦΥΛΟ</c:v>
                </c:pt>
              </c:strCache>
            </c:strRef>
          </c:cat>
          <c:val>
            <c:numRef>
              <c:f>Φύλλο1!$C$2:$C$7</c:f>
              <c:numCache>
                <c:formatCode>0.0</c:formatCode>
                <c:ptCount val="6"/>
                <c:pt idx="0">
                  <c:v>34.112149532710276</c:v>
                </c:pt>
                <c:pt idx="1">
                  <c:v>32.934131736526965</c:v>
                </c:pt>
                <c:pt idx="3">
                  <c:v>41.428571428571459</c:v>
                </c:pt>
                <c:pt idx="4">
                  <c:v>26.041666666666668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0"/>
              <c:layout>
                <c:manualLayout>
                  <c:x val="-2.0833333333333363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2.0833333333333363E-3"/>
                  <c:y val="0"/>
                </c:manualLayout>
              </c:layout>
              <c:showVal val="1"/>
            </c:dLbl>
            <c:delete val="1"/>
          </c:dLbls>
          <c:cat>
            <c:strRef>
              <c:f>Φύλλο1!$A$2:$A$7</c:f>
              <c:strCache>
                <c:ptCount val="6"/>
                <c:pt idx="0">
                  <c:v>45 και άνω</c:v>
                </c:pt>
                <c:pt idx="1">
                  <c:v>18-44 ετών</c:v>
                </c:pt>
                <c:pt idx="2">
                  <c:v>ΗΛΙΚΙΑ</c:v>
                </c:pt>
                <c:pt idx="3">
                  <c:v>Γυναίκες</c:v>
                </c:pt>
                <c:pt idx="4">
                  <c:v>Άνδρες</c:v>
                </c:pt>
                <c:pt idx="5">
                  <c:v>ΦΥΛΟ</c:v>
                </c:pt>
              </c:strCache>
            </c:strRef>
          </c:cat>
          <c:val>
            <c:numRef>
              <c:f>Φύλλο1!$D$2:$D$7</c:f>
              <c:numCache>
                <c:formatCode>0.0</c:formatCode>
                <c:ptCount val="6"/>
                <c:pt idx="0">
                  <c:v>0.15576323987538956</c:v>
                </c:pt>
                <c:pt idx="1">
                  <c:v>0</c:v>
                </c:pt>
                <c:pt idx="3">
                  <c:v>0</c:v>
                </c:pt>
                <c:pt idx="4">
                  <c:v>0.20833333333333345</c:v>
                </c:pt>
              </c:numCache>
            </c:numRef>
          </c:val>
        </c:ser>
        <c:gapWidth val="50"/>
        <c:shape val="box"/>
        <c:axId val="119871360"/>
        <c:axId val="102328192"/>
        <c:axId val="0"/>
      </c:bar3DChart>
      <c:catAx>
        <c:axId val="1198713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02328192"/>
        <c:crosses val="autoZero"/>
        <c:auto val="1"/>
        <c:lblAlgn val="ctr"/>
        <c:lblOffset val="100"/>
      </c:catAx>
      <c:valAx>
        <c:axId val="102328192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19871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Ναι, είναι κοντά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Φύλλο1!$B$2:$B$10</c:f>
              <c:numCache>
                <c:formatCode>###0.0</c:formatCode>
                <c:ptCount val="9"/>
                <c:pt idx="0">
                  <c:v>26.586102719033221</c:v>
                </c:pt>
                <c:pt idx="1">
                  <c:v>34.46676970633694</c:v>
                </c:pt>
                <c:pt idx="3">
                  <c:v>30.265210608424322</c:v>
                </c:pt>
                <c:pt idx="4">
                  <c:v>35.32934131736527</c:v>
                </c:pt>
                <c:pt idx="6">
                  <c:v>26.584867075664633</c:v>
                </c:pt>
                <c:pt idx="7">
                  <c:v>37.291666666666622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Φύλλο1!$C$2:$C$10</c:f>
              <c:numCache>
                <c:formatCode>###0.0</c:formatCode>
                <c:ptCount val="9"/>
                <c:pt idx="0">
                  <c:v>64.954682779456178</c:v>
                </c:pt>
                <c:pt idx="1">
                  <c:v>60.432766615146825</c:v>
                </c:pt>
                <c:pt idx="3">
                  <c:v>62.714508580343193</c:v>
                </c:pt>
                <c:pt idx="4">
                  <c:v>59.880239520958085</c:v>
                </c:pt>
                <c:pt idx="6">
                  <c:v>65.030674846625729</c:v>
                </c:pt>
                <c:pt idx="7">
                  <c:v>58.5416666666666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4"/>
              <c:layout>
                <c:manualLayout>
                  <c:x val="6.250000000000002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6.2500000000000029E-3"/>
                  <c:y val="-9.3750000000000083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Φύλλο1!$D$2:$D$10</c:f>
              <c:numCache>
                <c:formatCode>###0.0</c:formatCode>
                <c:ptCount val="9"/>
                <c:pt idx="0">
                  <c:v>8.4</c:v>
                </c:pt>
                <c:pt idx="1">
                  <c:v>5.1004636785162285</c:v>
                </c:pt>
                <c:pt idx="3">
                  <c:v>7.0202808112324471</c:v>
                </c:pt>
                <c:pt idx="4">
                  <c:v>4.7904191616766463</c:v>
                </c:pt>
                <c:pt idx="6">
                  <c:v>8.3844580777096223</c:v>
                </c:pt>
                <c:pt idx="7">
                  <c:v>4.166666666666667</c:v>
                </c:pt>
              </c:numCache>
            </c:numRef>
          </c:val>
        </c:ser>
        <c:gapWidth val="50"/>
        <c:shape val="box"/>
        <c:axId val="140781824"/>
        <c:axId val="140791808"/>
        <c:axId val="0"/>
      </c:bar3DChart>
      <c:catAx>
        <c:axId val="140781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40791808"/>
        <c:crosses val="autoZero"/>
        <c:auto val="1"/>
        <c:lblAlgn val="ctr"/>
        <c:lblOffset val="100"/>
      </c:catAx>
      <c:valAx>
        <c:axId val="140791808"/>
        <c:scaling>
          <c:orientation val="minMax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40781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dPt>
            <c:idx val="0"/>
            <c:spPr>
              <a:solidFill>
                <a:prstClr val="black">
                  <a:lumMod val="50000"/>
                  <a:lumOff val="50000"/>
                </a:prst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Όχι</c:v>
                </c:pt>
                <c:pt idx="2">
                  <c:v>Ναι, αλλά θα επιστραφεί μικρό ποσοστό</c:v>
                </c:pt>
                <c:pt idx="3">
                  <c:v>Ναι, θα υπάρχει επιστροφή εδαφών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4.0999999999999996</c:v>
                </c:pt>
                <c:pt idx="1">
                  <c:v>22.1</c:v>
                </c:pt>
                <c:pt idx="2" formatCode="0.0">
                  <c:v>33</c:v>
                </c:pt>
                <c:pt idx="3">
                  <c:v>40.700000000000003</c:v>
                </c:pt>
              </c:numCache>
            </c:numRef>
          </c:val>
        </c:ser>
        <c:gapWidth val="70"/>
        <c:axId val="150054784"/>
        <c:axId val="150065152"/>
      </c:barChart>
      <c:catAx>
        <c:axId val="1500547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0065152"/>
        <c:crosses val="autoZero"/>
        <c:auto val="1"/>
        <c:lblAlgn val="ctr"/>
        <c:lblOffset val="100"/>
      </c:catAx>
      <c:valAx>
        <c:axId val="150065152"/>
        <c:scaling>
          <c:orientation val="minMax"/>
          <c:max val="100"/>
          <c:min val="0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005478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26126495370407732"/>
          <c:y val="5.7527918876574873E-2"/>
          <c:w val="0.69803102939564521"/>
          <c:h val="0.86171103658402015"/>
        </c:manualLayout>
      </c:layout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Είναι περίπου το ίδιο</c:v>
                </c:pt>
                <c:pt idx="2">
                  <c:v>Είναι χειρότερο</c:v>
                </c:pt>
                <c:pt idx="3">
                  <c:v>Είναι καλύτερο το νέο σχέδιο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12</c:v>
                </c:pt>
                <c:pt idx="1">
                  <c:v>22.1</c:v>
                </c:pt>
                <c:pt idx="2">
                  <c:v>32.200000000000003</c:v>
                </c:pt>
                <c:pt idx="3">
                  <c:v>33.700000000000003</c:v>
                </c:pt>
              </c:numCache>
            </c:numRef>
          </c:val>
        </c:ser>
        <c:gapWidth val="70"/>
        <c:axId val="153829376"/>
        <c:axId val="153830912"/>
      </c:barChart>
      <c:catAx>
        <c:axId val="153829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3830912"/>
        <c:crosses val="autoZero"/>
        <c:auto val="1"/>
        <c:lblAlgn val="ctr"/>
        <c:lblOffset val="100"/>
      </c:catAx>
      <c:valAx>
        <c:axId val="153830912"/>
        <c:scaling>
          <c:orientation val="minMax"/>
          <c:max val="100"/>
          <c:min val="0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3829376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Φύλλο1!$B$1</c:f>
              <c:strCache>
                <c:ptCount val="1"/>
                <c:pt idx="0">
                  <c:v>καλύτερο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Φύλλο1!$B$2:$B$10</c:f>
              <c:numCache>
                <c:formatCode>###0.0</c:formatCode>
                <c:ptCount val="9"/>
                <c:pt idx="0">
                  <c:v>27.272727272727241</c:v>
                </c:pt>
                <c:pt idx="1">
                  <c:v>36.939721792890246</c:v>
                </c:pt>
                <c:pt idx="3">
                  <c:v>33.125000000000021</c:v>
                </c:pt>
                <c:pt idx="4">
                  <c:v>34.730538922155745</c:v>
                </c:pt>
                <c:pt idx="6">
                  <c:v>28.016359918200418</c:v>
                </c:pt>
                <c:pt idx="7">
                  <c:v>38.830897703549034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χειρότερο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Φύλλο1!$C$2:$C$10</c:f>
              <c:numCache>
                <c:formatCode>###0.0</c:formatCode>
                <c:ptCount val="9"/>
                <c:pt idx="0">
                  <c:v>26.666666666666668</c:v>
                </c:pt>
                <c:pt idx="1">
                  <c:v>35.085007727975281</c:v>
                </c:pt>
                <c:pt idx="3">
                  <c:v>29.062499999999986</c:v>
                </c:pt>
                <c:pt idx="4">
                  <c:v>38.32335329341317</c:v>
                </c:pt>
                <c:pt idx="6">
                  <c:v>31.901840490797547</c:v>
                </c:pt>
                <c:pt idx="7">
                  <c:v>32.567849686847559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περίπου το ίδιο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4"/>
              <c:layout>
                <c:manualLayout>
                  <c:x val="6.250000000000002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1005979494341924E-3"/>
                  <c:y val="-6.2500000000000029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Φύλλο1!$D$2:$D$10</c:f>
              <c:numCache>
                <c:formatCode>###0.0</c:formatCode>
                <c:ptCount val="9"/>
                <c:pt idx="0">
                  <c:v>25.454545454545453</c:v>
                </c:pt>
                <c:pt idx="1">
                  <c:v>20.401854714064925</c:v>
                </c:pt>
                <c:pt idx="3">
                  <c:v>24.84375</c:v>
                </c:pt>
                <c:pt idx="4">
                  <c:v>16.766467065868262</c:v>
                </c:pt>
                <c:pt idx="6">
                  <c:v>23.31288343558283</c:v>
                </c:pt>
                <c:pt idx="7">
                  <c:v>21.294363256784969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Φύλλο1!$E$2:$E$10</c:f>
              <c:numCache>
                <c:formatCode>###0.0</c:formatCode>
                <c:ptCount val="9"/>
                <c:pt idx="0">
                  <c:v>20.5</c:v>
                </c:pt>
                <c:pt idx="1">
                  <c:v>7.5734157650695515</c:v>
                </c:pt>
                <c:pt idx="3">
                  <c:v>12.96875</c:v>
                </c:pt>
                <c:pt idx="4">
                  <c:v>10.179640718562874</c:v>
                </c:pt>
                <c:pt idx="6">
                  <c:v>16.768916155419223</c:v>
                </c:pt>
                <c:pt idx="7">
                  <c:v>7.3068893528183718</c:v>
                </c:pt>
              </c:numCache>
            </c:numRef>
          </c:val>
        </c:ser>
        <c:gapWidth val="50"/>
        <c:shape val="box"/>
        <c:axId val="153904256"/>
        <c:axId val="153905792"/>
        <c:axId val="0"/>
      </c:bar3DChart>
      <c:catAx>
        <c:axId val="15390425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3905792"/>
        <c:crosses val="autoZero"/>
        <c:auto val="1"/>
        <c:lblAlgn val="ctr"/>
        <c:lblOffset val="100"/>
      </c:catAx>
      <c:valAx>
        <c:axId val="153905792"/>
        <c:scaling>
          <c:orientation val="minMax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3904256"/>
        <c:crosses val="autoZero"/>
        <c:crossBetween val="between"/>
      </c:valAx>
    </c:plotArea>
    <c:legend>
      <c:legendPos val="r"/>
      <c:txPr>
        <a:bodyPr/>
        <a:lstStyle/>
        <a:p>
          <a:pPr>
            <a:defRPr sz="1000">
              <a:latin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Φύλλο1!$A$2:$A$6</c:f>
              <c:strCache>
                <c:ptCount val="5"/>
                <c:pt idx="0">
                  <c:v>ΔΓ/ΔΑ</c:v>
                </c:pt>
                <c:pt idx="1">
                  <c:v>Οι συνομιλίες θα διακοπούν οριστικά</c:v>
                </c:pt>
                <c:pt idx="2">
                  <c:v>Θα δημιουργηθούν νέα εμπόδια στις συνομιλίες</c:v>
                </c:pt>
                <c:pt idx="3">
                  <c:v>Θα γίνουν θετικά βήματα προς μια λύση</c:v>
                </c:pt>
                <c:pt idx="4">
                  <c:v>Θα λυθεί το Κυπριακό</c:v>
                </c:pt>
              </c:strCache>
            </c:strRef>
          </c:cat>
          <c:val>
            <c:numRef>
              <c:f>Φύλλο1!$B$2:$B$6</c:f>
              <c:numCache>
                <c:formatCode>###0.0</c:formatCode>
                <c:ptCount val="5"/>
                <c:pt idx="0">
                  <c:v>7.8</c:v>
                </c:pt>
                <c:pt idx="1">
                  <c:v>15.7</c:v>
                </c:pt>
                <c:pt idx="2">
                  <c:v>44.7</c:v>
                </c:pt>
                <c:pt idx="3">
                  <c:v>29.2</c:v>
                </c:pt>
                <c:pt idx="4">
                  <c:v>2.6</c:v>
                </c:pt>
              </c:numCache>
            </c:numRef>
          </c:val>
        </c:ser>
        <c:gapWidth val="70"/>
        <c:axId val="154383104"/>
        <c:axId val="154384640"/>
      </c:barChart>
      <c:catAx>
        <c:axId val="1543831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4384640"/>
        <c:crosses val="autoZero"/>
        <c:auto val="1"/>
        <c:lblAlgn val="ctr"/>
        <c:lblOffset val="100"/>
      </c:catAx>
      <c:valAx>
        <c:axId val="154384640"/>
        <c:scaling>
          <c:orientation val="minMax"/>
          <c:max val="100"/>
          <c:min val="0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438310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Φύλλο1!$B$1</c:f>
              <c:strCache>
                <c:ptCount val="1"/>
                <c:pt idx="0">
                  <c:v>υπέρ της λύσης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Φύλλο1!$B$2:$B$10</c:f>
              <c:numCache>
                <c:formatCode>###0.0</c:formatCode>
                <c:ptCount val="9"/>
                <c:pt idx="0">
                  <c:v>63.253012048192794</c:v>
                </c:pt>
                <c:pt idx="1">
                  <c:v>60.155038759689923</c:v>
                </c:pt>
                <c:pt idx="3">
                  <c:v>66.822429906542055</c:v>
                </c:pt>
                <c:pt idx="4">
                  <c:v>50.602409638554235</c:v>
                </c:pt>
                <c:pt idx="6">
                  <c:v>60.450819672131146</c:v>
                </c:pt>
                <c:pt idx="7">
                  <c:v>61.666666666666622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να παραμείνει το σημερινό καθεστώς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Φύλλο1!$C$2:$C$10</c:f>
              <c:numCache>
                <c:formatCode>###0.0</c:formatCode>
                <c:ptCount val="9"/>
                <c:pt idx="0">
                  <c:v>25</c:v>
                </c:pt>
                <c:pt idx="1">
                  <c:v>31.31782945736434</c:v>
                </c:pt>
                <c:pt idx="3">
                  <c:v>22.585669781931443</c:v>
                </c:pt>
                <c:pt idx="4">
                  <c:v>42.168674698795179</c:v>
                </c:pt>
                <c:pt idx="6">
                  <c:v>28.688524590163905</c:v>
                </c:pt>
                <c:pt idx="7">
                  <c:v>29.791666666666668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 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dLbl>
              <c:idx val="4"/>
              <c:layout>
                <c:manualLayout>
                  <c:x val="6.250000000000002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1005979494341924E-3"/>
                  <c:y val="-6.2500000000000029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Φύλλο1!$A$2:$A$10</c:f>
              <c:strCache>
                <c:ptCount val="9"/>
                <c:pt idx="0">
                  <c:v>Λίγο &amp; καθόλου</c:v>
                </c:pt>
                <c:pt idx="1">
                  <c:v>Πολύ &amp; αρκετά</c:v>
                </c:pt>
                <c:pt idx="2">
                  <c:v>ΒΑΘΜΟΣ ΕΝΗΜΕΡΩΣΗΣ</c:v>
                </c:pt>
                <c:pt idx="3">
                  <c:v>45 και άνω</c:v>
                </c:pt>
                <c:pt idx="4">
                  <c:v>18-44 ετών</c:v>
                </c:pt>
                <c:pt idx="5">
                  <c:v>ΗΛΙΚΙΑ</c:v>
                </c:pt>
                <c:pt idx="6">
                  <c:v>Γυναίκες</c:v>
                </c:pt>
                <c:pt idx="7">
                  <c:v>Άνδρες</c:v>
                </c:pt>
                <c:pt idx="8">
                  <c:v>ΦΥΛΟ</c:v>
                </c:pt>
              </c:strCache>
            </c:strRef>
          </c:cat>
          <c:val>
            <c:numRef>
              <c:f>Φύλλο1!$D$2:$D$10</c:f>
              <c:numCache>
                <c:formatCode>###0.0</c:formatCode>
                <c:ptCount val="9"/>
                <c:pt idx="0">
                  <c:v>11.746987951807229</c:v>
                </c:pt>
                <c:pt idx="1">
                  <c:v>8.5271317829457303</c:v>
                </c:pt>
                <c:pt idx="3">
                  <c:v>10.59190031152648</c:v>
                </c:pt>
                <c:pt idx="4">
                  <c:v>7.2289156626505999</c:v>
                </c:pt>
                <c:pt idx="6">
                  <c:v>10.8</c:v>
                </c:pt>
                <c:pt idx="7">
                  <c:v>8.5416666666666661</c:v>
                </c:pt>
              </c:numCache>
            </c:numRef>
          </c:val>
        </c:ser>
        <c:gapWidth val="50"/>
        <c:shape val="box"/>
        <c:axId val="154043904"/>
        <c:axId val="154045440"/>
        <c:axId val="0"/>
      </c:bar3DChart>
      <c:catAx>
        <c:axId val="154043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4045440"/>
        <c:crosses val="autoZero"/>
        <c:auto val="1"/>
        <c:lblAlgn val="ctr"/>
        <c:lblOffset val="100"/>
      </c:catAx>
      <c:valAx>
        <c:axId val="154045440"/>
        <c:scaling>
          <c:orientation val="minMax"/>
        </c:scaling>
        <c:axPos val="b"/>
        <c:majorGridlines/>
        <c:numFmt formatCode="###0.0" sourceLinked="1"/>
        <c:tickLblPos val="nextTo"/>
        <c:txPr>
          <a:bodyPr/>
          <a:lstStyle/>
          <a:p>
            <a:pPr>
              <a:defRPr sz="1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l-GR"/>
          </a:p>
        </c:txPr>
        <c:crossAx val="154043904"/>
        <c:crosses val="autoZero"/>
        <c:crossBetween val="between"/>
      </c:valAx>
    </c:plotArea>
    <c:legend>
      <c:legendPos val="r"/>
      <c:txPr>
        <a:bodyPr/>
        <a:lstStyle/>
        <a:p>
          <a:pPr>
            <a:defRPr sz="1000">
              <a:latin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pPr>
              <a:defRPr/>
            </a:pPr>
            <a:fld id="{FE2FB7C0-ED55-4B35-968E-031399427144}" type="datetimeFigureOut">
              <a:rPr lang="el-GR"/>
              <a:pPr>
                <a:defRPr/>
              </a:pPr>
              <a:t>6/1/2017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7225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pPr>
              <a:defRPr/>
            </a:pPr>
            <a:fld id="{2C190004-608B-4376-ABEC-012B389889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6312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8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1F097-3AF7-48EA-9044-1401EF6114B4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F6639-3724-4C3D-BEA4-CB8EC43E6CC4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F6639-3724-4C3D-BEA4-CB8EC43E6CC4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8169" y="114044"/>
            <a:ext cx="2133600" cy="457200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C9A6CF8-2E56-42AB-8DC3-877F53367D21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526338" name="Picture 2" descr="C:\Users\s.tsiliyanni\Documents\MARC\COMPANY PROFILE\LOGO MARC\MARCr-01-01 MIKRO RED - ΠΟΛΥ ΜΙΚΡΟ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6291683"/>
            <a:ext cx="1549673" cy="4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.anastassaki.HQ\Pictures\fr3E0Hc4_bigg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793799" cy="7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C9E3-9FDB-46DF-B3F9-BFD922C4FDC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B639-028D-4F48-90AD-E5F7C248B04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89C3-B303-44AB-93D6-85B3A9770510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374650" y="0"/>
            <a:ext cx="768350" cy="6858000"/>
            <a:chOff x="374626" y="0"/>
            <a:chExt cx="768350" cy="6858044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374626" y="1071570"/>
              <a:ext cx="768350" cy="578647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74626" y="0"/>
              <a:ext cx="768350" cy="21431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13" descr="http://www.ggea.gr/nea/images_news_13/image_300306.jpg"/>
          <p:cNvPicPr>
            <a:picLocks noChangeAspect="1" noChangeArrowheads="1"/>
          </p:cNvPicPr>
          <p:nvPr userDrawn="1"/>
        </p:nvPicPr>
        <p:blipFill>
          <a:blip r:embed="rId3" cstate="print"/>
          <a:srcRect r="10178"/>
          <a:stretch>
            <a:fillRect/>
          </a:stretch>
        </p:blipFill>
        <p:spPr bwMode="auto">
          <a:xfrm>
            <a:off x="357188" y="285750"/>
            <a:ext cx="7858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7C78-A3F8-47BF-9A80-7E65F957343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88" y="1214438"/>
            <a:ext cx="714375" cy="5572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374650" y="0"/>
            <a:ext cx="714375" cy="428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393825" y="6308725"/>
            <a:ext cx="69945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" name="14 - Εικόνα" descr="salamin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879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DA15-5536-4D6D-80A0-38F891CC0324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20A6B-9F93-436E-B43E-4436301BEAC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3EB1-AE25-459A-9D3C-0B867B669B3D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6F876-5576-4DB9-A0F1-A2160C4782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91DB-AAB1-4F0A-879F-35E01FE3861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DAD4-B896-46D2-83FC-46DCE2A233C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25633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388D-20A1-4782-A941-9B73A94DDD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A3DA-00B6-4D1A-9B48-8D854EB4425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8AF3DF-041E-470D-8098-A19B50FBAC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1EA0-F58C-4853-9C5F-B450FA46E19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ύλεμα μίας γωνίας ορθογωνίου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695C2-8498-46CB-AE1B-3F1AE85E1E7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7D4-1A55-491B-86B1-28786F2B1CAB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A2BF-5522-4CCF-B8B6-B1FEEF4E251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D67D-9B8F-45B7-B4D6-F0C98222088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BD60-259F-49A2-A61B-14328EAE06C9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FBD2-65F3-4682-A79A-8FBC52DB60B7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468C-1A4E-4071-B46A-223183D2678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40A0-ED76-43D9-BCCF-0A3E74882E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3C83-2791-4601-A0C3-A1769FA1425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32CC-CA22-4948-887C-32E657BD949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4FF040-D3F0-47AA-8E39-88B6B492C35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125" y="6256338"/>
            <a:ext cx="3408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2" r:id="rId1"/>
    <p:sldLayoutId id="2147487263" r:id="rId2"/>
    <p:sldLayoutId id="2147487245" r:id="rId3"/>
    <p:sldLayoutId id="2147487246" r:id="rId4"/>
    <p:sldLayoutId id="2147487247" r:id="rId5"/>
    <p:sldLayoutId id="2147487248" r:id="rId6"/>
    <p:sldLayoutId id="2147487249" r:id="rId7"/>
    <p:sldLayoutId id="2147487250" r:id="rId8"/>
    <p:sldLayoutId id="2147487251" r:id="rId9"/>
    <p:sldLayoutId id="2147487252" r:id="rId10"/>
    <p:sldLayoutId id="2147487253" r:id="rId11"/>
    <p:sldLayoutId id="2147487254" r:id="rId12"/>
    <p:sldLayoutId id="2147487264" r:id="rId13"/>
    <p:sldLayoutId id="21474872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55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AD1A6F-BA5A-4D94-A4BF-32D66CA7FB7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6256338"/>
            <a:ext cx="3408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6" r:id="rId1"/>
    <p:sldLayoutId id="2147487255" r:id="rId2"/>
    <p:sldLayoutId id="2147487267" r:id="rId3"/>
    <p:sldLayoutId id="2147487256" r:id="rId4"/>
    <p:sldLayoutId id="2147487257" r:id="rId5"/>
    <p:sldLayoutId id="2147487258" r:id="rId6"/>
    <p:sldLayoutId id="2147487268" r:id="rId7"/>
    <p:sldLayoutId id="2147487259" r:id="rId8"/>
    <p:sldLayoutId id="2147487269" r:id="rId9"/>
    <p:sldLayoutId id="2147487260" r:id="rId10"/>
    <p:sldLayoutId id="21474872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_________Microsoft_Office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_________Microsoft_Office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__________Microsoft_Office_Excel_97-2003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___________________Microsoft_Office_Excel_97-20038.xls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______________Microsoft_Office_Excel_97-20039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______________Microsoft_Office_Excel_97-200310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__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_________Microsoft_Office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____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_________Microsoft_Office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 descr="C:\Users\s.tsiliyanni\Desktop\CYPRUS TAL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287" y="2087767"/>
            <a:ext cx="6316960" cy="35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WordArt 11"/>
          <p:cNvSpPr>
            <a:spLocks noChangeArrowheads="1" noChangeShapeType="1" noTextEdit="1"/>
          </p:cNvSpPr>
          <p:nvPr/>
        </p:nvSpPr>
        <p:spPr bwMode="auto">
          <a:xfrm>
            <a:off x="3596655" y="6165304"/>
            <a:ext cx="2016224" cy="210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r>
              <a:rPr lang="en-US" sz="14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Ιανουαρίου 2017 </a:t>
            </a:r>
            <a:endParaRPr lang="el-GR" sz="1400" b="1" kern="10" dirty="0">
              <a:ln w="6350">
                <a:noFill/>
                <a:round/>
                <a:headEnd/>
                <a:tailEnd/>
              </a:ln>
              <a:solidFill>
                <a:srgbClr val="40404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271" name="WordArt 13"/>
          <p:cNvSpPr>
            <a:spLocks noChangeArrowheads="1" noChangeShapeType="1" noTextEdit="1"/>
          </p:cNvSpPr>
          <p:nvPr/>
        </p:nvSpPr>
        <p:spPr bwMode="auto">
          <a:xfrm>
            <a:off x="1076375" y="908720"/>
            <a:ext cx="7056784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8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ΠΑΓΚΥΠΡΙΑ ΔΗΜΟΣΚΟΠΗΣΗ</a:t>
            </a:r>
          </a:p>
          <a:p>
            <a:pPr algn="ctr"/>
            <a:r>
              <a:rPr lang="el-GR" sz="20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ΓΙΑ ΤΙΣ ΔΙΑΠΡΑΓΜΑΤΕΥΣΕΙΣ ΣΤΟ ΚΥΠΡΙΑΚΟ</a:t>
            </a:r>
          </a:p>
        </p:txBody>
      </p:sp>
      <p:pic>
        <p:nvPicPr>
          <p:cNvPr id="524291" name="Picture 3" descr="C:\Users\s.tsiliyanni\Documents\MARC\COMPANY PROFILE\LOGO MARC\MARCr-01-01 MIKRO 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412" y="5850229"/>
            <a:ext cx="1425882" cy="4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Αποτέλεσμα εικόνας για πρωτο θεμ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2" descr="C:\Users\v.anastassaki.HQ\Pictures\fr3E0Hc4_big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59" y="5641057"/>
            <a:ext cx="727765" cy="7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Πιστεύετε ότι ως προϋπόθεση για τη λύση πρέπει να είναι η αποχώρηση του τουρκικού στρατού από την Κύπρο ή όχι;</a:t>
            </a:r>
            <a:endParaRPr lang="el-GR" sz="11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857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5909614"/>
              </p:ext>
            </p:extLst>
          </p:nvPr>
        </p:nvGraphicFramePr>
        <p:xfrm>
          <a:off x="467544" y="1700808"/>
          <a:ext cx="7969324" cy="3728822"/>
        </p:xfrm>
        <a:graphic>
          <a:graphicData uri="http://schemas.openxmlformats.org/presentationml/2006/ole">
            <p:oleObj spid="_x0000_s585785" name="Φύλλο εργασίας" r:id="rId4" imgW="5514992" imgH="2581327" progId="Excel.Sheet.8">
              <p:embed/>
            </p:oleObj>
          </a:graphicData>
        </a:graphic>
      </p:graphicFrame>
      <p:sp>
        <p:nvSpPr>
          <p:cNvPr id="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48"/>
            <a:ext cx="9144000" cy="288032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ΑΠΟΧΩΡΗΣΗ ΤΩΝ ΤΟΥΡΚΙΚΩΝ ΣΤΡΑΤΕΥΜΑΤΩΝ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Πιστεύετε ότι θα υπάρχει ή δεν θα υπάρχει επιστροφή εδαφών με τη λύση;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48"/>
            <a:ext cx="9144000" cy="288032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ΕΠΙΣΤΡΟΦΗ ΕΔΑΦΩΝ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5910971"/>
              </p:ext>
            </p:extLst>
          </p:nvPr>
        </p:nvGraphicFramePr>
        <p:xfrm>
          <a:off x="1331640" y="4725144"/>
          <a:ext cx="5616625" cy="1918335"/>
        </p:xfrm>
        <a:graphic>
          <a:graphicData uri="http://schemas.openxmlformats.org/drawingml/2006/table">
            <a:tbl>
              <a:tblPr/>
              <a:tblGrid>
                <a:gridCol w="1941654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ναι, θα υπάρχει επιστροφή εδαφών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Ναι, αλλά θα επιστραφεί μικρό ποσοστό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 ΔΑ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Γράφημα 7"/>
          <p:cNvGraphicFramePr/>
          <p:nvPr>
            <p:extLst>
              <p:ext uri="{D42A27DB-BD31-4B8C-83A1-F6EECF244321}">
                <p14:modId xmlns:p14="http://schemas.microsoft.com/office/powerpoint/2010/main" xmlns="" val="4256997692"/>
              </p:ext>
            </p:extLst>
          </p:nvPr>
        </p:nvGraphicFramePr>
        <p:xfrm>
          <a:off x="357158" y="857232"/>
          <a:ext cx="8429684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4610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Όσον αφορά το καθεστώς των εγγυήσεων, πόσο ενημερωμένοι είστε;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2715147"/>
              </p:ext>
            </p:extLst>
          </p:nvPr>
        </p:nvGraphicFramePr>
        <p:xfrm>
          <a:off x="635000" y="927100"/>
          <a:ext cx="7772400" cy="3343275"/>
        </p:xfrm>
        <a:graphic>
          <a:graphicData uri="http://schemas.openxmlformats.org/presentationml/2006/ole">
            <p:oleObj spid="_x0000_s623661" name="Φύλλο εργασίας" r:id="rId4" imgW="4895951" imgH="2152547" progId="Excel.Sheet.8">
              <p:embed/>
            </p:oleObj>
          </a:graphicData>
        </a:graphic>
      </p:graphicFrame>
      <p:sp>
        <p:nvSpPr>
          <p:cNvPr id="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48"/>
            <a:ext cx="9144000" cy="288032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ΓΝΩΣΗ ΓΙΑ ΤΟ ΚΑΘΕΣΤΩΣ ΤΩΝ ΕΓΓΥΗΣΕΩΝ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385615"/>
              </p:ext>
            </p:extLst>
          </p:nvPr>
        </p:nvGraphicFramePr>
        <p:xfrm>
          <a:off x="1547664" y="4941168"/>
          <a:ext cx="5112569" cy="1533525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Πολύ &amp; Αρκετά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Λίγο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&amp; 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Καθόλου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Στρογγύλεμα διαγώνιας γωνίας του ορθογωνίου 5"/>
          <p:cNvSpPr/>
          <p:nvPr/>
        </p:nvSpPr>
        <p:spPr>
          <a:xfrm>
            <a:off x="6084168" y="1937524"/>
            <a:ext cx="1728192" cy="28803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084168" y="1958430"/>
            <a:ext cx="1748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Πολύ &amp; Αρκετά: 49,8%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Στρογγύλεμα διαγώνιας γωνίας του ορθογωνίου 8"/>
          <p:cNvSpPr/>
          <p:nvPr/>
        </p:nvSpPr>
        <p:spPr>
          <a:xfrm>
            <a:off x="586930" y="3370530"/>
            <a:ext cx="1728192" cy="28803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89187" y="3412341"/>
            <a:ext cx="1748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Λίγο &amp; Καθόλου: 49,5%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696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Συμφωνείτε να παραμείνουν με τη λύση εγγυήτριες δυνάμεις στην Κύπρο;</a:t>
            </a:r>
            <a:endParaRPr lang="el-GR" sz="11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5021356"/>
              </p:ext>
            </p:extLst>
          </p:nvPr>
        </p:nvGraphicFramePr>
        <p:xfrm>
          <a:off x="419100" y="1066800"/>
          <a:ext cx="8229600" cy="3708400"/>
        </p:xfrm>
        <a:graphic>
          <a:graphicData uri="http://schemas.openxmlformats.org/presentationml/2006/ole">
            <p:oleObj spid="_x0000_s624685" name="Φύλλο εργασίας" r:id="rId4" imgW="5495841" imgH="2476496" progId="Excel.Sheet.8">
              <p:embed/>
            </p:oleObj>
          </a:graphicData>
        </a:graphic>
      </p:graphicFrame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48"/>
            <a:ext cx="9144000" cy="288032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ΠΑΡΑΜΟΝΗ ΤΩΝ ΕΓΓΥΗΤΡΙΩΝ ΔΥΝΑΜΕΩΝ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837524"/>
              </p:ext>
            </p:extLst>
          </p:nvPr>
        </p:nvGraphicFramePr>
        <p:xfrm>
          <a:off x="1547664" y="4941168"/>
          <a:ext cx="5112569" cy="1573530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 παραμείνουν εγγυήτριες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δυνάμεις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9144000" cy="34610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Συμφωνείτε με την εκ περιτροπής Προεδρία;</a:t>
            </a:r>
            <a:endParaRPr lang="el-GR" sz="11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 ΠΕΡΙΤΡΟΠΗΣ ΠΡΟΕΔΡΙΑ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3759064"/>
              </p:ext>
            </p:extLst>
          </p:nvPr>
        </p:nvGraphicFramePr>
        <p:xfrm>
          <a:off x="419100" y="1066800"/>
          <a:ext cx="8231188" cy="3465513"/>
        </p:xfrm>
        <a:graphic>
          <a:graphicData uri="http://schemas.openxmlformats.org/presentationml/2006/ole">
            <p:oleObj spid="_x0000_s625709" name="Φύλλο εργασίας" r:id="rId5" imgW="5495841" imgH="2314656" progId="Excel.Sheet.8">
              <p:embed/>
            </p:oleObj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728819"/>
              </p:ext>
            </p:extLst>
          </p:nvPr>
        </p:nvGraphicFramePr>
        <p:xfrm>
          <a:off x="1331640" y="4941168"/>
          <a:ext cx="5328593" cy="1573530"/>
        </p:xfrm>
        <a:graphic>
          <a:graphicData uri="http://schemas.openxmlformats.org/drawingml/2006/table">
            <a:tbl>
              <a:tblPr/>
              <a:tblGrid>
                <a:gridCol w="1653622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 υπάρχει εκ περιτροπής Προεδρία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-16346" y="692696"/>
            <a:ext cx="9144000" cy="274092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Πιστεύετε ότι το σχέδιο λύσης που συζητείται τώρα είναι καλύτερο ή χειρότερο από το Σχέδιο Ανάν;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ΤΟ ΣΧΕΔΙΟ ΑΝΑΝ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643887"/>
              </p:ext>
            </p:extLst>
          </p:nvPr>
        </p:nvGraphicFramePr>
        <p:xfrm>
          <a:off x="1547664" y="4653136"/>
          <a:ext cx="5112569" cy="1878330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είναι καλύτερο το νέο σχέδιο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είναι χειρότερο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είναι περίπου το ίδιο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Γράφημα 7"/>
          <p:cNvGraphicFramePr/>
          <p:nvPr>
            <p:extLst>
              <p:ext uri="{D42A27DB-BD31-4B8C-83A1-F6EECF244321}">
                <p14:modId xmlns:p14="http://schemas.microsoft.com/office/powerpoint/2010/main" xmlns="" val="3000330836"/>
              </p:ext>
            </p:extLst>
          </p:nvPr>
        </p:nvGraphicFramePr>
        <p:xfrm>
          <a:off x="357158" y="857232"/>
          <a:ext cx="8429684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-16346" y="692696"/>
            <a:ext cx="9144000" cy="274092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Πιστεύετε ότι το σχέδιο λύσης που συζητείται τώρα είναι καλύτερο ή χειρότερο από το Σχέδιο Ανάν;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ΤΟ ΣΧΕΔΙΟ ΑΝΑΝ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0" name="Γράφημα 9"/>
          <p:cNvGraphicFramePr/>
          <p:nvPr>
            <p:extLst>
              <p:ext uri="{D42A27DB-BD31-4B8C-83A1-F6EECF244321}">
                <p14:modId xmlns:p14="http://schemas.microsoft.com/office/powerpoint/2010/main" xmlns="" val="3899316723"/>
              </p:ext>
            </p:extLst>
          </p:nvPr>
        </p:nvGraphicFramePr>
        <p:xfrm>
          <a:off x="539552" y="139700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981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8019254"/>
              </p:ext>
            </p:extLst>
          </p:nvPr>
        </p:nvGraphicFramePr>
        <p:xfrm>
          <a:off x="611560" y="1196752"/>
          <a:ext cx="7772400" cy="3348038"/>
        </p:xfrm>
        <a:graphic>
          <a:graphicData uri="http://schemas.openxmlformats.org/presentationml/2006/ole">
            <p:oleObj spid="_x0000_s626733" name="Φύλλο εργασίας" r:id="rId4" imgW="4895951" imgH="2104994" progId="Excel.Sheet.8">
              <p:embed/>
            </p:oleObj>
          </a:graphicData>
        </a:graphic>
      </p:graphicFrame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696"/>
            <a:ext cx="9144000" cy="504056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Πώς αποτιμάτε τη στάση της Ελληνικής κυβέρνησης στο θέμα της αποχώρησης των Τουρκικών στρατευμάτων και της κατάργησης των επεμβατικών δικαιωμάτων των εγγυητριών δυνάμεων;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ΑΞΙΟΛΟΓΗΣΗ ΤΗΣ ΣΤΑΣΗΣ ΤΗΣ ΕΛΛΗΝΙΚΗΣ ΚΥΒΕΡΝΗΣΗΣ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08860"/>
              </p:ext>
            </p:extLst>
          </p:nvPr>
        </p:nvGraphicFramePr>
        <p:xfrm>
          <a:off x="1259633" y="4941168"/>
          <a:ext cx="6264695" cy="1533525"/>
        </p:xfrm>
        <a:graphic>
          <a:graphicData uri="http://schemas.openxmlformats.org/drawingml/2006/table">
            <a:tbl>
              <a:tblPr/>
              <a:tblGrid>
                <a:gridCol w="1872207"/>
                <a:gridCol w="792088"/>
                <a:gridCol w="792088"/>
                <a:gridCol w="797238"/>
                <a:gridCol w="786938"/>
                <a:gridCol w="1224136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Θετικά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&amp; μάλλον θετικά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Αρνητικά &amp;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μάλλον αρνητικά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Στρογγύλεμα διαγώνιας γωνίας του ορθογωνίου 5"/>
          <p:cNvSpPr/>
          <p:nvPr/>
        </p:nvSpPr>
        <p:spPr>
          <a:xfrm>
            <a:off x="6084168" y="1937524"/>
            <a:ext cx="1728192" cy="28803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084168" y="195843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Θετικά &amp; μάλλον θετικά: 83,6%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Ποιο πιστεύετε ότι θα είναι το αποτέλεσμα των συνομιλιών στη Γενεύη;</a:t>
            </a:r>
            <a:b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xmlns="" val="1707161564"/>
              </p:ext>
            </p:extLst>
          </p:nvPr>
        </p:nvGraphicFramePr>
        <p:xfrm>
          <a:off x="357158" y="857232"/>
          <a:ext cx="8429684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ΕΚΤΙΜΗΣΗ ΓΙΑ ΤΟ ΑΠΟΤΕΛΕΣΜΑ ΤΩΝ ΣΥΝΟΜΙΛΙΩΝ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625920"/>
              </p:ext>
            </p:extLst>
          </p:nvPr>
        </p:nvGraphicFramePr>
        <p:xfrm>
          <a:off x="1115616" y="4509120"/>
          <a:ext cx="6264696" cy="2003730"/>
        </p:xfrm>
        <a:graphic>
          <a:graphicData uri="http://schemas.openxmlformats.org/drawingml/2006/table">
            <a:tbl>
              <a:tblPr/>
              <a:tblGrid>
                <a:gridCol w="2888334"/>
                <a:gridCol w="496042"/>
                <a:gridCol w="504056"/>
                <a:gridCol w="648072"/>
                <a:gridCol w="648072"/>
                <a:gridCol w="1080120"/>
              </a:tblGrid>
              <a:tr h="189100">
                <a:tc rowSpan="2">
                  <a:txBody>
                    <a:bodyPr/>
                    <a:lstStyle/>
                    <a:p>
                      <a:pPr algn="ctr" rtl="0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96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5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θα λυθεί το Κυπριακό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5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θα γίνουν θετικά βήματα προς μια λύση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1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θα δημιουργηθούν νέα εμπόδια στις συνομιλίες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5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οι συνομιλίες θα διακοπούν οριστικά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5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 ΔΑ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4610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Γενικά, σύμφωνα με όσα ακούτε, εσείς είστε υπέρ της λύσης που συζητείται ή προτιμάτε να παραμείνει το σημερινό καθεστώς;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4935814"/>
              </p:ext>
            </p:extLst>
          </p:nvPr>
        </p:nvGraphicFramePr>
        <p:xfrm>
          <a:off x="323850" y="836613"/>
          <a:ext cx="8258175" cy="3222625"/>
        </p:xfrm>
        <a:graphic>
          <a:graphicData uri="http://schemas.openxmlformats.org/presentationml/2006/ole">
            <p:oleObj spid="_x0000_s627757" name="Φύλλο εργασίας" r:id="rId4" imgW="5514992" imgH="2152547" progId="Excel.Sheet.8">
              <p:embed/>
            </p:oleObj>
          </a:graphicData>
        </a:graphic>
      </p:graphicFrame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ΣΤΑΣΗ ΓΙΑ ΤΗΝ ΣΥΖΗΤΟΥΜΕΝΗ ΛΥΣΗ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4859186"/>
              </p:ext>
            </p:extLst>
          </p:nvPr>
        </p:nvGraphicFramePr>
        <p:xfrm>
          <a:off x="1547664" y="4941168"/>
          <a:ext cx="5112569" cy="1573530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υπέρ της λύσης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 παραμείνει το σημερινό καθεστώς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 ΔΑ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664"/>
            <a:ext cx="8064500" cy="503386"/>
          </a:xfrm>
        </p:spPr>
        <p:txBody>
          <a:bodyPr/>
          <a:lstStyle/>
          <a:p>
            <a:pPr algn="ctr" eaLnBrk="1" hangingPunct="1"/>
            <a:r>
              <a:rPr lang="el-GR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ΤΑΥΤΟΤΗΤΑ ΤΗΣ ΕΡΕΥΝΑΣ</a:t>
            </a:r>
            <a:endParaRPr lang="en-US" sz="25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66762" y="1484784"/>
            <a:ext cx="7981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Η έρευνα πραγματοποιήθηκε από την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MARC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A.E.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-</a:t>
            </a:r>
            <a:r>
              <a:rPr lang="el-GR" sz="1050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- </a:t>
            </a:r>
            <a:r>
              <a:rPr lang="en-US" sz="1050" dirty="0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Αριθμός </a:t>
            </a:r>
            <a:r>
              <a:rPr lang="el-GR" sz="1050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Μητρώου Ε.Σ.Ρ.: 1 (ΕΝΑ).</a:t>
            </a:r>
            <a:endParaRPr lang="en-US" sz="600" dirty="0">
              <a:solidFill>
                <a:srgbClr val="0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ΕΝΤΟΛΕΑΣ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	 	  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ALPHA </a:t>
            </a:r>
            <a:endParaRPr lang="el-GR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ΕΞΕΤΑΖΟΜΕΝΟΣ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ΠΛΗΘΥΣΜΟΣ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Άτομα ηλικίας 18 και άνω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αντιπροσωπευτικής επιλογής.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ΧΡΟΝΙΚΟ ΔΙΑΣΤΗΜΑ   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2-4 Ιανουαρίου 2017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ΠΕΡΙΟΧΗ ΔΙΕΞΑΓΩΓΗΣ                	</a:t>
            </a:r>
            <a:r>
              <a:rPr lang="el-GR" sz="1050" dirty="0" err="1" smtClean="0">
                <a:latin typeface="Microsoft Sans Serif" pitchFamily="34" charset="0"/>
                <a:cs typeface="Microsoft Sans Serif" pitchFamily="34" charset="0"/>
              </a:rPr>
              <a:t>Παγκύπρια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κάλυψη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ΔΕΙΓΜΑΤΟΛΗΨΙΑΣ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Πολυσταδιακή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τυχαία δειγματοληψία με χρήση quota  βάσει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φύλου, ηλικίας και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γεωγραφικής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κατανομής.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ΣΥΛΛΟΓΗΣ ΣΤΟΙΧΕΙΩΝ 	Τηλεφωνικές συνεντεύξεις βάσει ηλεκτρονικού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ερωτηματολογίου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(CATI)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en-US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ΕΡΓΑΣΤΗΚΑΝ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		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5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ερευνητές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&amp; 3 επόπτες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ΕΛΕΓΧΟΙ			Έλεγχος πληρότητας στο 100%, έλεγχος με συνακρόαση &amp; θέαση της οθόνης 			των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ερευνητών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ΜΕΓΙΣΤΟ ΣΤΑΤΙΣΤΙΚΟ ΣΦΑΛΜΑ	</a:t>
            </a:r>
            <a:r>
              <a:rPr lang="el-GR" sz="1050" u="sng" dirty="0">
                <a:latin typeface="Microsoft Sans Serif" pitchFamily="34" charset="0"/>
                <a:cs typeface="Microsoft Sans Serif" pitchFamily="34" charset="0"/>
              </a:rPr>
              <a:t>+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3,5%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Η MARC A.E.                             		Είναι μέλος του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ΣΕΔΕΑ &amp;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της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ESOMAR και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τηρεί τον κανονισμό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του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Π.Ε.Σ.Σ. και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			τους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διεθνείς κώδικες δεοντολογίας για την 	διεξαγωγή και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δημοσιοποίηση 			ερευνών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κοινής γνώμης.</a:t>
            </a:r>
          </a:p>
        </p:txBody>
      </p:sp>
    </p:spTree>
    <p:extLst>
      <p:ext uri="{BB962C8B-B14F-4D97-AF65-F5344CB8AC3E}">
        <p14:creationId xmlns:p14="http://schemas.microsoft.com/office/powerpoint/2010/main" xmlns="" val="3519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34610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Γενικά, σύμφωνα με όσα ακούτε, εσείς είστε υπέρ της λύσης που συζητείται ή προτιμάτε να παραμείνει το σημερινό καθεστώς;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288925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ΣΤΑΣΗ ΓΙΑ ΤΗΝ ΣΥΖΗΤΟΥΜΕΝΗ ΛΥΣΗ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8" name="Γράφημα 7"/>
          <p:cNvGraphicFramePr/>
          <p:nvPr>
            <p:extLst>
              <p:ext uri="{D42A27DB-BD31-4B8C-83A1-F6EECF244321}">
                <p14:modId xmlns:p14="http://schemas.microsoft.com/office/powerpoint/2010/main" xmlns="" val="2865026735"/>
              </p:ext>
            </p:extLst>
          </p:nvPr>
        </p:nvGraphicFramePr>
        <p:xfrm>
          <a:off x="539552" y="139700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844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5733256"/>
            <a:ext cx="8064500" cy="503386"/>
          </a:xfrm>
        </p:spPr>
        <p:txBody>
          <a:bodyPr/>
          <a:lstStyle/>
          <a:p>
            <a:pPr algn="ctr" eaLnBrk="1" hangingPunct="1"/>
            <a:r>
              <a:rPr lang="el-GR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ΑΠΟΤΕΛΕΣΜΑΤΑ</a:t>
            </a:r>
            <a:endParaRPr lang="en-US" sz="25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28738" name="Picture 2" descr="C:\Users\s.tsiliyanni\Desktop\anastasiadis akin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96944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4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288032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Πόσο ενημερωμένοι είστε γι’ αυτές τις διαπραγματεύσεις;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3739480"/>
              </p:ext>
            </p:extLst>
          </p:nvPr>
        </p:nvGraphicFramePr>
        <p:xfrm>
          <a:off x="635000" y="927100"/>
          <a:ext cx="7772400" cy="3500438"/>
        </p:xfrm>
        <a:graphic>
          <a:graphicData uri="http://schemas.openxmlformats.org/presentationml/2006/ole">
            <p:oleObj spid="_x0000_s583736" name="Φύλλο εργασίας" r:id="rId4" imgW="4895951" imgH="2200369" progId="Excel.Sheet.8">
              <p:embed/>
            </p:oleObj>
          </a:graphicData>
        </a:graphic>
      </p:graphicFrame>
      <p:sp>
        <p:nvSpPr>
          <p:cNvPr id="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260648"/>
            <a:ext cx="8928992" cy="360040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ΒΑΘΜΟΣ ΕΝΗΜΕΡΩΣΗΣ ΓΙΑ ΤΙΣ ΔΙΑΠΡΑΓΜΑΤΕΥΣΕΙΣ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608293"/>
              </p:ext>
            </p:extLst>
          </p:nvPr>
        </p:nvGraphicFramePr>
        <p:xfrm>
          <a:off x="1547664" y="4941168"/>
          <a:ext cx="5112569" cy="1228725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Πολύ &amp; Αρκετά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Λίγο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&amp; 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Καθόλου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Στρογγύλεμα διαγώνιας γωνίας του ορθογωνίου 2"/>
          <p:cNvSpPr/>
          <p:nvPr/>
        </p:nvSpPr>
        <p:spPr>
          <a:xfrm>
            <a:off x="6084168" y="2204864"/>
            <a:ext cx="1728192" cy="28803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084168" y="2209587"/>
            <a:ext cx="1748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Πολύ &amp; Αρκετά: 66,1%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8"/>
            <a:ext cx="9144000" cy="288032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Πόσο ενημερωμένοι είστε γι’ αυτές τις διαπραγματεύσεις;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260648"/>
            <a:ext cx="8928992" cy="360040"/>
          </a:xfrm>
        </p:spPr>
        <p:txBody>
          <a:bodyPr/>
          <a:lstStyle/>
          <a:p>
            <a:pPr algn="ctr" eaLnBrk="1" hangingPunct="1"/>
            <a:r>
              <a:rPr lang="el-GR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ΒΑΘΜΟΣ ΕΝΗΜΕΡΩΣΗΣ ΓΙΑ ΤΙΣ ΔΙΑΠΡΑΓΜΑΤΕΥΣΕΙΣ</a:t>
            </a:r>
          </a:p>
        </p:txBody>
      </p:sp>
      <p:graphicFrame>
        <p:nvGraphicFramePr>
          <p:cNvPr id="3" name="Γράφημα 2"/>
          <p:cNvGraphicFramePr/>
          <p:nvPr>
            <p:extLst>
              <p:ext uri="{D42A27DB-BD31-4B8C-83A1-F6EECF244321}">
                <p14:modId xmlns:p14="http://schemas.microsoft.com/office/powerpoint/2010/main" xmlns="" val="40254545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825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8415343"/>
              </p:ext>
            </p:extLst>
          </p:nvPr>
        </p:nvGraphicFramePr>
        <p:xfrm>
          <a:off x="571500" y="927100"/>
          <a:ext cx="7772400" cy="3429000"/>
        </p:xfrm>
        <a:graphic>
          <a:graphicData uri="http://schemas.openxmlformats.org/presentationml/2006/ole">
            <p:oleObj spid="_x0000_s531533" name="Φύλλο εργασίας" r:id="rId4" imgW="4895951" imgH="2162273" progId="Excel.Sheet.8">
              <p:embed/>
            </p:oleObj>
          </a:graphicData>
        </a:graphic>
      </p:graphicFrame>
      <p:sp>
        <p:nvSpPr>
          <p:cNvPr id="11" name="Στρογγύλεμα διαγώνιας γωνίας του ορθογωνίου 10"/>
          <p:cNvSpPr/>
          <p:nvPr/>
        </p:nvSpPr>
        <p:spPr>
          <a:xfrm>
            <a:off x="586930" y="3370530"/>
            <a:ext cx="1728192" cy="28803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54785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</a:t>
            </a:r>
            <a:r>
              <a:rPr lang="el-GR" sz="1100" kern="1200" dirty="0" smtClean="0"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Είστε ικανοποιημένοι από τη μέχρι σήμερα πορεία  των διαπραγματεύσεων στο Κυπριακό;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07504" y="26064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ΙΚΑΝΟΠΟΙΗΣΗ ΑΠΟ ΤΗΝ ΠΟΡΕΙΑ ΤΩΝ ΔΙΑΠΡΑΓΜΑΤΕΥΣΕΩΝ</a:t>
            </a:r>
            <a:endParaRPr lang="el-GR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713946"/>
              </p:ext>
            </p:extLst>
          </p:nvPr>
        </p:nvGraphicFramePr>
        <p:xfrm>
          <a:off x="1547664" y="4941168"/>
          <a:ext cx="5112569" cy="1533525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Ναι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&amp; μάλλον ναι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&amp; μάλλον όχι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Στρογγύλεμα διαγώνιας γωνίας του ορθογωνίου 7"/>
          <p:cNvSpPr/>
          <p:nvPr/>
        </p:nvSpPr>
        <p:spPr>
          <a:xfrm>
            <a:off x="6084168" y="1937524"/>
            <a:ext cx="1728192" cy="28803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084168" y="1958430"/>
            <a:ext cx="1748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Ναι &amp; Μάλλον ναι: 40,2%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187" y="3412341"/>
            <a:ext cx="1748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Όχι &amp; Μάλλον  όχι: 58,3%</a:t>
            </a:r>
            <a:endParaRPr lang="el-GR" sz="1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260648"/>
            <a:ext cx="8928992" cy="360040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ΠΟΣΟ ΚΟΝΤΑ ΕΙΝΑΙ Η ΛΥΣΗ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1591294"/>
              </p:ext>
            </p:extLst>
          </p:nvPr>
        </p:nvGraphicFramePr>
        <p:xfrm>
          <a:off x="442912" y="810290"/>
          <a:ext cx="8258175" cy="3463925"/>
        </p:xfrm>
        <a:graphic>
          <a:graphicData uri="http://schemas.openxmlformats.org/presentationml/2006/ole">
            <p:oleObj spid="_x0000_s532556" name="Φύλλο εργασίας" r:id="rId4" imgW="5514992" imgH="2314656" progId="Excel.Sheet.8">
              <p:embed/>
            </p:oleObj>
          </a:graphicData>
        </a:graphic>
      </p:graphicFrame>
      <p:sp>
        <p:nvSpPr>
          <p:cNvPr id="532514" name="Rectangle 34"/>
          <p:cNvSpPr>
            <a:spLocks noChangeArrowheads="1"/>
          </p:cNvSpPr>
          <p:nvPr/>
        </p:nvSpPr>
        <p:spPr bwMode="auto">
          <a:xfrm>
            <a:off x="0" y="679485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</a:t>
            </a:r>
            <a:r>
              <a:rPr lang="el-GR" sz="1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Με βάση το κλίμα που έχει διαμορφωθεί στις διαπραγματεύσεις για το Κυπριακό, πιστεύετε ότι είμαστε κοντά σε λύση ή όχι;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5246351"/>
              </p:ext>
            </p:extLst>
          </p:nvPr>
        </p:nvGraphicFramePr>
        <p:xfrm>
          <a:off x="1547664" y="4941168"/>
          <a:ext cx="5112569" cy="1573530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11790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Ναι, είμαστε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κοντά σε λύση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260648"/>
            <a:ext cx="8928992" cy="360040"/>
          </a:xfrm>
        </p:spPr>
        <p:txBody>
          <a:bodyPr/>
          <a:lstStyle/>
          <a:p>
            <a:pPr algn="ctr" eaLnBrk="1" hangingPunct="1"/>
            <a:r>
              <a:rPr lang="el-GR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ΠΟΣΟ ΚΟΝΤΑ ΕΙΝΑΙ Η ΛΥΣΗ</a:t>
            </a:r>
            <a:endParaRPr lang="el-GR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32514" name="Rectangle 34"/>
          <p:cNvSpPr>
            <a:spLocks noChangeArrowheads="1"/>
          </p:cNvSpPr>
          <p:nvPr/>
        </p:nvSpPr>
        <p:spPr bwMode="auto">
          <a:xfrm>
            <a:off x="0" y="679485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</a:t>
            </a:r>
            <a:r>
              <a:rPr lang="el-GR" sz="1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Με βάση το κλίμα που έχει διαμορφωθεί στις διαπραγματεύσεις για το Κυπριακό, πιστεύετε ότι είμαστε κοντά σε λύση ή όχι;</a:t>
            </a:r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xmlns="" val="39004153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6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260648"/>
            <a:ext cx="8928992" cy="288032"/>
          </a:xfrm>
        </p:spPr>
        <p:txBody>
          <a:bodyPr/>
          <a:lstStyle/>
          <a:p>
            <a:pPr algn="ctr" eaLnBrk="1" hangingPunct="1"/>
            <a:r>
              <a:rPr lang="el-GR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ΘΑ ΛΕΙΤΟΥΡΓΗΣΕΙ Η ΣΥΜΦΩΝΙΑ;</a:t>
            </a:r>
            <a:endParaRPr lang="el-GR" sz="1800" strike="sngStrike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3574873"/>
              </p:ext>
            </p:extLst>
          </p:nvPr>
        </p:nvGraphicFramePr>
        <p:xfrm>
          <a:off x="419100" y="1066800"/>
          <a:ext cx="8258175" cy="3208338"/>
        </p:xfrm>
        <a:graphic>
          <a:graphicData uri="http://schemas.openxmlformats.org/presentationml/2006/ole">
            <p:oleObj spid="_x0000_s584760" name="Φύλλο εργασίας" r:id="rId4" imgW="5514992" imgH="2143090" progId="Excel.Sheet.8">
              <p:embed/>
            </p:oleObj>
          </a:graphicData>
        </a:graphic>
      </p:graphicFrame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696"/>
            <a:ext cx="9144000" cy="360040"/>
          </a:xfrm>
        </p:spPr>
        <p:txBody>
          <a:bodyPr/>
          <a:lstStyle/>
          <a:p>
            <a:pPr eaLnBrk="1" hangingPunct="1"/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Ερ: Αν τελικά υπάρξει συμφωνία μεταξύ των δύο κοινοτήτων, πιστεύετε ότι αυτή η συμφωνία θα λειτουργήσει;</a:t>
            </a:r>
            <a:endParaRPr lang="el-GR" sz="1100" kern="1200" dirty="0" smtClean="0"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4473446"/>
              </p:ext>
            </p:extLst>
          </p:nvPr>
        </p:nvGraphicFramePr>
        <p:xfrm>
          <a:off x="1547664" y="4941168"/>
          <a:ext cx="5184576" cy="1533525"/>
        </p:xfrm>
        <a:graphic>
          <a:graphicData uri="http://schemas.openxmlformats.org/drawingml/2006/table">
            <a:tbl>
              <a:tblPr/>
              <a:tblGrid>
                <a:gridCol w="1437598"/>
                <a:gridCol w="635671"/>
                <a:gridCol w="668646"/>
                <a:gridCol w="729432"/>
                <a:gridCol w="729432"/>
                <a:gridCol w="983797"/>
              </a:tblGrid>
              <a:tr h="2095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ΨΗΦΟΣ ΒΟΥΛΕΥΤΙΚΩΝ 2016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ΔΗΣΥ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ΑΚΕΛ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ΔΗΚΟ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ΑΛΛΟ</a:t>
                      </a:r>
                      <a:r>
                        <a:rPr lang="el-G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ΚΟΜΜΑ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ΔΕΝ ΨΗΦΙΣΑ/ 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Ναι, θα λειτουργήσει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Όχι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t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ΔΓ/ ΔΑ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Ρίγε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ίγες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32091</TotalTime>
  <Words>956</Words>
  <Application>Microsoft Office PowerPoint</Application>
  <PresentationFormat>Προβολή στην οθόνη (4:3)</PresentationFormat>
  <Paragraphs>398</Paragraphs>
  <Slides>20</Slides>
  <Notes>20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Ρίγες</vt:lpstr>
      <vt:lpstr>Άποψη</vt:lpstr>
      <vt:lpstr>Φύλλο εργασίας</vt:lpstr>
      <vt:lpstr>Διαφάνεια 1</vt:lpstr>
      <vt:lpstr>ΤΑΥΤΟΤΗΤΑ ΤΗΣ ΕΡΕΥΝΑΣ</vt:lpstr>
      <vt:lpstr>ΑΠΟΤΕΛΕΣΜΑΤΑ</vt:lpstr>
      <vt:lpstr>Ερ: Πόσο ενημερωμένοι είστε γι’ αυτές τις διαπραγματεύσεις;</vt:lpstr>
      <vt:lpstr>Ερ: Πόσο ενημερωμένοι είστε γι’ αυτές τις διαπραγματεύσεις;</vt:lpstr>
      <vt:lpstr>Ερ: Είστε ικανοποιημένοι από τη μέχρι σήμερα πορεία  των διαπραγματεύσεων στο Κυπριακό;</vt:lpstr>
      <vt:lpstr>ΠΟΣΟ ΚΟΝΤΑ ΕΙΝΑΙ Η ΛΥΣΗ</vt:lpstr>
      <vt:lpstr>ΠΟΣΟ ΚΟΝΤΑ ΕΙΝΑΙ Η ΛΥΣΗ</vt:lpstr>
      <vt:lpstr>ΘΑ ΛΕΙΤΟΥΡΓΗΣΕΙ Η ΣΥΜΦΩΝΙΑ;</vt:lpstr>
      <vt:lpstr>Ερ: Πιστεύετε ότι ως προϋπόθεση για τη λύση πρέπει να είναι η αποχώρηση του τουρκικού στρατού από την Κύπρο ή όχι;</vt:lpstr>
      <vt:lpstr>Ερ: Πιστεύετε ότι θα υπάρχει ή δεν θα υπάρχει επιστροφή εδαφών με τη λύση;</vt:lpstr>
      <vt:lpstr>Ερ: Όσον αφορά το καθεστώς των εγγυήσεων, πόσο ενημερωμένοι είστε;</vt:lpstr>
      <vt:lpstr>Ερ: Συμφωνείτε να παραμείνουν με τη λύση εγγυήτριες δυνάμεις στην Κύπρο;</vt:lpstr>
      <vt:lpstr>Ερ: Συμφωνείτε με την εκ περιτροπής Προεδρία;</vt:lpstr>
      <vt:lpstr>Ερ: Πιστεύετε ότι το σχέδιο λύσης που συζητείται τώρα είναι καλύτερο ή χειρότερο από το Σχέδιο Ανάν;</vt:lpstr>
      <vt:lpstr>Ερ: Πιστεύετε ότι το σχέδιο λύσης που συζητείται τώρα είναι καλύτερο ή χειρότερο από το Σχέδιο Ανάν;</vt:lpstr>
      <vt:lpstr>Ερ: Πώς αποτιμάτε τη στάση της Ελληνικής κυβέρνησης στο θέμα της αποχώρησης των Τουρκικών στρατευμάτων και της κατάργησης των επεμβατικών δικαιωμάτων των εγγυητριών δυνάμεων;</vt:lpstr>
      <vt:lpstr>Ερ: Ποιο πιστεύετε ότι θα είναι το αποτέλεσμα των συνομιλιών στη Γενεύη; </vt:lpstr>
      <vt:lpstr>Ερ: Γενικά, σύμφωνα με όσα ακούτε, εσείς είστε υπέρ της λύσης που συζητείται ή προτιμάτε να παραμείνει το σημερινό καθεστώς;</vt:lpstr>
      <vt:lpstr>Ερ: Γενικά, σύμφωνα με όσα ακούτε, εσείς είστε υπέρ της λύσης που συζητείται ή προτιμάτε να παραμείνει το σημερινό καθεστώς;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gerakis</dc:creator>
  <cp:lastModifiedBy>KOTROTSOS SERAFEIM</cp:lastModifiedBy>
  <cp:revision>3612</cp:revision>
  <cp:lastPrinted>2016-02-18T09:41:47Z</cp:lastPrinted>
  <dcterms:created xsi:type="dcterms:W3CDTF">2006-01-18T13:59:06Z</dcterms:created>
  <dcterms:modified xsi:type="dcterms:W3CDTF">2017-01-06T11:26:07Z</dcterms:modified>
</cp:coreProperties>
</file>